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80" r:id="rId6"/>
    <p:sldId id="278" r:id="rId7"/>
    <p:sldId id="259" r:id="rId8"/>
    <p:sldId id="260" r:id="rId9"/>
    <p:sldId id="261" r:id="rId10"/>
    <p:sldId id="262" r:id="rId11"/>
    <p:sldId id="276" r:id="rId12"/>
    <p:sldId id="263" r:id="rId13"/>
    <p:sldId id="279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5143500" type="screen16x9"/>
  <p:notesSz cx="6858000" cy="9144000"/>
  <p:embeddedFontLst>
    <p:embeddedFont>
      <p:font typeface="Roboto Condensed Bold" panose="020B0604020202020204" charset="0"/>
      <p:regular r:id="rId27"/>
    </p:embeddedFont>
    <p:embeddedFont>
      <p:font typeface="Roboto Condense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75" y="497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46" r="-87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1060987">
            <a:off x="4197511" y="-801719"/>
            <a:ext cx="6123686" cy="7649518"/>
            <a:chOff x="0" y="0"/>
            <a:chExt cx="3225645" cy="40293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5645" cy="4029376"/>
            </a:xfrm>
            <a:custGeom>
              <a:avLst/>
              <a:gdLst/>
              <a:ahLst/>
              <a:cxnLst/>
              <a:rect l="l" t="t" r="r" b="b"/>
              <a:pathLst>
                <a:path w="3225645" h="4029376">
                  <a:moveTo>
                    <a:pt x="0" y="0"/>
                  </a:moveTo>
                  <a:lnTo>
                    <a:pt x="3225645" y="0"/>
                  </a:lnTo>
                  <a:lnTo>
                    <a:pt x="3225645" y="4029376"/>
                  </a:lnTo>
                  <a:lnTo>
                    <a:pt x="0" y="4029376"/>
                  </a:lnTo>
                  <a:close/>
                </a:path>
              </a:pathLst>
            </a:custGeom>
            <a:solidFill>
              <a:srgbClr val="072227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225645" cy="408652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61239" y="2418264"/>
            <a:ext cx="448928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5555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RADCON</a:t>
            </a:r>
          </a:p>
        </p:txBody>
      </p:sp>
      <p:sp>
        <p:nvSpPr>
          <p:cNvPr id="7" name="Freeform 7"/>
          <p:cNvSpPr/>
          <p:nvPr/>
        </p:nvSpPr>
        <p:spPr>
          <a:xfrm rot="-4385921">
            <a:off x="905771" y="2025489"/>
            <a:ext cx="6779781" cy="271191"/>
          </a:xfrm>
          <a:custGeom>
            <a:avLst/>
            <a:gdLst/>
            <a:ahLst/>
            <a:cxnLst/>
            <a:rect l="l" t="t" r="r" b="b"/>
            <a:pathLst>
              <a:path w="13559562" h="542382">
                <a:moveTo>
                  <a:pt x="0" y="0"/>
                </a:moveTo>
                <a:lnTo>
                  <a:pt x="13559563" y="0"/>
                </a:lnTo>
                <a:lnTo>
                  <a:pt x="13559563" y="542382"/>
                </a:lnTo>
                <a:lnTo>
                  <a:pt x="0" y="5423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5595027" y="-200055"/>
            <a:ext cx="3780754" cy="2599269"/>
          </a:xfrm>
          <a:custGeom>
            <a:avLst/>
            <a:gdLst/>
            <a:ahLst/>
            <a:cxnLst/>
            <a:rect l="l" t="t" r="r" b="b"/>
            <a:pathLst>
              <a:path w="7561508" h="5198537">
                <a:moveTo>
                  <a:pt x="0" y="0"/>
                </a:moveTo>
                <a:lnTo>
                  <a:pt x="7561507" y="0"/>
                </a:lnTo>
                <a:lnTo>
                  <a:pt x="7561507" y="5198537"/>
                </a:lnTo>
                <a:lnTo>
                  <a:pt x="0" y="519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6705880" y="4271324"/>
            <a:ext cx="2855555" cy="810264"/>
          </a:xfrm>
          <a:custGeom>
            <a:avLst/>
            <a:gdLst/>
            <a:ahLst/>
            <a:cxnLst/>
            <a:rect l="l" t="t" r="r" b="b"/>
            <a:pathLst>
              <a:path w="5711110" h="1620528">
                <a:moveTo>
                  <a:pt x="0" y="0"/>
                </a:moveTo>
                <a:lnTo>
                  <a:pt x="5711110" y="0"/>
                </a:lnTo>
                <a:lnTo>
                  <a:pt x="5711110" y="1620528"/>
                </a:lnTo>
                <a:lnTo>
                  <a:pt x="0" y="162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00222" y="3248138"/>
            <a:ext cx="435029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606" b="1" dirty="0" smtClean="0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TECHNOLOGIES </a:t>
            </a:r>
            <a:r>
              <a:rPr lang="en-US" sz="3606" b="1" dirty="0" err="1" smtClean="0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Pvt</a:t>
            </a:r>
            <a:r>
              <a:rPr lang="en-US" sz="3606" b="1" dirty="0" smtClean="0">
                <a:solidFill>
                  <a:srgbClr val="AEF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Ltd </a:t>
            </a:r>
            <a:endParaRPr lang="en-US" sz="3606" b="1" dirty="0">
              <a:solidFill>
                <a:srgbClr val="AEFE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8716" y="2551384"/>
            <a:ext cx="2904585" cy="1797976"/>
            <a:chOff x="0" y="0"/>
            <a:chExt cx="6973570" cy="4316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-6416" r="-64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07886" y="128638"/>
            <a:ext cx="35282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VEH MOUNTED JAMMERS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8379" y="2278510"/>
            <a:ext cx="5363072" cy="30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 Mhz-6 GHZ (VHF, UHF, ISM, GSM/LTE, UAV) </a:t>
            </a: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sweep jamming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 Programmable Spots </a:t>
            </a: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against known threats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 output power is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1000 Watts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 - 10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Operating Power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 VDC, 80A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Extra Protection Radius</a:t>
            </a: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92461" y="192481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VJAM 800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358715" y="2114549"/>
            <a:ext cx="3159230" cy="2514601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8716" y="2551384"/>
            <a:ext cx="2904585" cy="1797976"/>
            <a:chOff x="0" y="0"/>
            <a:chExt cx="6973570" cy="4316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-6416" r="-641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07886" y="128638"/>
            <a:ext cx="35282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VEH MOUNTED JAMMERS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8379" y="2278510"/>
            <a:ext cx="5363072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Programmable 410-525MHz band Spot and Sweep</a:t>
            </a:r>
            <a:r>
              <a:rPr lang="en-US" sz="1500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Programmable </a:t>
            </a:r>
            <a:r>
              <a:rPr lang="en-US" sz="1500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Spots </a:t>
            </a: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against known threats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 output power is </a:t>
            </a: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50-100Watts</a:t>
            </a:r>
            <a:endParaRPr lang="en-US" sz="1500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500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 - </a:t>
            </a: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lang="en-US" sz="1500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Operating Power </a:t>
            </a: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12/22 </a:t>
            </a:r>
            <a:r>
              <a:rPr lang="en-US" sz="1500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VDC, </a:t>
            </a:r>
            <a:r>
              <a:rPr lang="en-US" sz="1500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5A</a:t>
            </a:r>
            <a:endParaRPr lang="en-US" sz="1500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Extra Protection Radius</a:t>
            </a:r>
          </a:p>
          <a:p>
            <a:pPr>
              <a:lnSpc>
                <a:spcPts val="3015"/>
              </a:lnSpc>
            </a:pPr>
            <a:endParaRPr lang="en-US" sz="15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3015"/>
              </a:lnSpc>
            </a:pPr>
            <a:endParaRPr lang="en-US" sz="1500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92461" y="192481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 dirty="0" smtClean="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STOS Jammer </a:t>
            </a:r>
            <a:endParaRPr lang="en-US" sz="2000" spc="100" dirty="0">
              <a:solidFill>
                <a:srgbClr val="AEFE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312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HH </a:t>
            </a:r>
            <a:r>
              <a:rPr lang="en-US" sz="3200" b="1" dirty="0" smtClean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STOS JAMMERS</a:t>
            </a:r>
            <a:endParaRPr lang="en-US" sz="320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32233" y="2003580"/>
            <a:ext cx="5324048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STOS BAND</a:t>
            </a:r>
            <a:endParaRPr lang="en-US" sz="1489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Radius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(50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6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Meters)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Battery Backup: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hours</a:t>
            </a: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Can be extended, subject to weight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Antennas: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lang="en-US" sz="1489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Voltage: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VDC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Weight: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0.8kg</a:t>
            </a:r>
            <a:endParaRPr lang="en-US" sz="1489" dirty="0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Dimension: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 x 90 x 60mm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 dirty="0" smtClean="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STOS1-JAMMER</a:t>
            </a:r>
            <a:endParaRPr lang="en-US" sz="2000" spc="100" dirty="0">
              <a:solidFill>
                <a:srgbClr val="AEFE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Freeform 9"/>
          <p:cNvSpPr/>
          <p:nvPr/>
        </p:nvSpPr>
        <p:spPr>
          <a:xfrm>
            <a:off x="1485901" y="2242038"/>
            <a:ext cx="1321986" cy="2602385"/>
          </a:xfrm>
          <a:custGeom>
            <a:avLst/>
            <a:gdLst/>
            <a:ahLst/>
            <a:cxnLst/>
            <a:rect l="l" t="t" r="r" b="b"/>
            <a:pathLst>
              <a:path w="2616058" h="5155173">
                <a:moveTo>
                  <a:pt x="0" y="0"/>
                </a:moveTo>
                <a:lnTo>
                  <a:pt x="2616058" y="0"/>
                </a:lnTo>
                <a:lnTo>
                  <a:pt x="2616058" y="5155173"/>
                </a:lnTo>
                <a:lnTo>
                  <a:pt x="0" y="5155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40311" y="2122643"/>
            <a:ext cx="1399964" cy="2584548"/>
          </a:xfrm>
          <a:custGeom>
            <a:avLst/>
            <a:gdLst/>
            <a:ahLst/>
            <a:cxnLst/>
            <a:rect l="l" t="t" r="r" b="b"/>
            <a:pathLst>
              <a:path w="2799927" h="5169095">
                <a:moveTo>
                  <a:pt x="0" y="0"/>
                </a:moveTo>
                <a:lnTo>
                  <a:pt x="2799927" y="0"/>
                </a:lnTo>
                <a:lnTo>
                  <a:pt x="2799927" y="5169096"/>
                </a:lnTo>
                <a:lnTo>
                  <a:pt x="0" y="5169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HH JAMMERS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32233" y="2003580"/>
            <a:ext cx="5324048" cy="302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2x Programmable Spots falling between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130 and 170 MHz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2x Programmable Spots falling between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300 and 450 MHz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Radius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(70 to 100 Meters)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Battery Backup: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hours</a:t>
            </a: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Can be extended, subject to weight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Antennas: 2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Voltage: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VDC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1kg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Dimension: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 x 90 x 60mm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NG1-JAMMER</a:t>
            </a:r>
          </a:p>
        </p:txBody>
      </p:sp>
    </p:spTree>
    <p:extLst>
      <p:ext uri="{BB962C8B-B14F-4D97-AF65-F5344CB8AC3E}">
        <p14:creationId xmlns:p14="http://schemas.microsoft.com/office/powerpoint/2010/main" val="7547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9857" y="2266836"/>
            <a:ext cx="1308029" cy="2577587"/>
          </a:xfrm>
          <a:custGeom>
            <a:avLst/>
            <a:gdLst/>
            <a:ahLst/>
            <a:cxnLst/>
            <a:rect l="l" t="t" r="r" b="b"/>
            <a:pathLst>
              <a:path w="2616058" h="5155173">
                <a:moveTo>
                  <a:pt x="0" y="0"/>
                </a:moveTo>
                <a:lnTo>
                  <a:pt x="2616058" y="0"/>
                </a:lnTo>
                <a:lnTo>
                  <a:pt x="2616058" y="5155173"/>
                </a:lnTo>
                <a:lnTo>
                  <a:pt x="0" y="5155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HH JAMMERS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4091" y="2147774"/>
            <a:ext cx="5324048" cy="264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coverage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2.4 GHz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Radius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(70 to 100 Meters)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Battery Backup: </a:t>
            </a:r>
            <a:r>
              <a:rPr lang="en-US" sz="1489" dirty="0" smtClean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hours</a:t>
            </a: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Can be extended, subject to weight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Antennas: 1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Voltage: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VDC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1kg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Dimension: </a:t>
            </a:r>
            <a:r>
              <a:rPr lang="en-US" sz="1489" dirty="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 x 90 x 60mm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NG2-JAMMER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4515" y="2289639"/>
            <a:ext cx="1285508" cy="2419779"/>
          </a:xfrm>
          <a:custGeom>
            <a:avLst/>
            <a:gdLst/>
            <a:ahLst/>
            <a:cxnLst/>
            <a:rect l="l" t="t" r="r" b="b"/>
            <a:pathLst>
              <a:path w="2571015" h="4839557">
                <a:moveTo>
                  <a:pt x="0" y="0"/>
                </a:moveTo>
                <a:lnTo>
                  <a:pt x="2571015" y="0"/>
                </a:lnTo>
                <a:lnTo>
                  <a:pt x="2571015" y="4839557"/>
                </a:lnTo>
                <a:lnTo>
                  <a:pt x="0" y="4839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HH JAMMERS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NG3-JAMMER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32233" y="2027393"/>
            <a:ext cx="5324048" cy="307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2x Programmable Spots falling between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130 and 170 MHz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2x Programmable Spots falling between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300 and 450 MHz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2.4 GHz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Radius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(70 to 100 Meters)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Battery Backup: 2 hours</a:t>
            </a: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Can be extended, subject to weight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Antennas: 3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Voltage: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VDC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1.7 kg</a:t>
            </a:r>
          </a:p>
          <a:p>
            <a:pPr marL="321494" lvl="1" indent="-160747">
              <a:lnSpc>
                <a:spcPts val="2710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Dimension: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160 x 90 x 60mm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2054" y="1435141"/>
            <a:ext cx="4444512" cy="2719900"/>
          </a:xfrm>
          <a:custGeom>
            <a:avLst/>
            <a:gdLst/>
            <a:ahLst/>
            <a:cxnLst/>
            <a:rect l="l" t="t" r="r" b="b"/>
            <a:pathLst>
              <a:path w="8889024" h="5439799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r="-2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876825" y="-625450"/>
            <a:ext cx="11333425" cy="6248275"/>
            <a:chOff x="0" y="0"/>
            <a:chExt cx="5969870" cy="3291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88" y="-625450"/>
            <a:ext cx="1484600" cy="6248275"/>
            <a:chOff x="0" y="0"/>
            <a:chExt cx="782012" cy="3291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51782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-11547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865661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58434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-865661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7358434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62054" y="1949352"/>
            <a:ext cx="1385564" cy="1946196"/>
          </a:xfrm>
          <a:custGeom>
            <a:avLst/>
            <a:gdLst/>
            <a:ahLst/>
            <a:cxnLst/>
            <a:rect l="l" t="t" r="r" b="b"/>
            <a:pathLst>
              <a:path w="2771127" h="3892392">
                <a:moveTo>
                  <a:pt x="0" y="0"/>
                </a:moveTo>
                <a:lnTo>
                  <a:pt x="2771127" y="0"/>
                </a:lnTo>
                <a:lnTo>
                  <a:pt x="2771127" y="3892392"/>
                </a:lnTo>
                <a:lnTo>
                  <a:pt x="0" y="3892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21536" y="2571750"/>
            <a:ext cx="2112513" cy="1396861"/>
          </a:xfrm>
          <a:custGeom>
            <a:avLst/>
            <a:gdLst/>
            <a:ahLst/>
            <a:cxnLst/>
            <a:rect l="l" t="t" r="r" b="b"/>
            <a:pathLst>
              <a:path w="4225025" h="2793721">
                <a:moveTo>
                  <a:pt x="0" y="0"/>
                </a:moveTo>
                <a:lnTo>
                  <a:pt x="4225025" y="0"/>
                </a:lnTo>
                <a:lnTo>
                  <a:pt x="4225025" y="2793721"/>
                </a:lnTo>
                <a:lnTo>
                  <a:pt x="0" y="2793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315242" y="2611394"/>
            <a:ext cx="1308477" cy="1184790"/>
          </a:xfrm>
          <a:custGeom>
            <a:avLst/>
            <a:gdLst/>
            <a:ahLst/>
            <a:cxnLst/>
            <a:rect l="l" t="t" r="r" b="b"/>
            <a:pathLst>
              <a:path w="2616953" h="2369579">
                <a:moveTo>
                  <a:pt x="0" y="0"/>
                </a:moveTo>
                <a:lnTo>
                  <a:pt x="2616953" y="0"/>
                </a:lnTo>
                <a:lnTo>
                  <a:pt x="2616953" y="2369579"/>
                </a:lnTo>
                <a:lnTo>
                  <a:pt x="0" y="2369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97336" y="519113"/>
            <a:ext cx="574932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UAV JAMMERS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UAV JAMMERS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4091" y="2236674"/>
            <a:ext cx="5324048" cy="225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Frequency Range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400 MHz to 6 GHz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Detection Range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to 10 KM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Range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UPTO 8 KM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Maximum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Tracking Number 8 to 10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Coverage angle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360°</a:t>
            </a:r>
          </a:p>
          <a:p>
            <a:pPr marL="321494" lvl="1" indent="-160747">
              <a:lnSpc>
                <a:spcPts val="2993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24VDC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RJ ADS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80011" y="2453584"/>
            <a:ext cx="1548860" cy="2175567"/>
          </a:xfrm>
          <a:custGeom>
            <a:avLst/>
            <a:gdLst/>
            <a:ahLst/>
            <a:cxnLst/>
            <a:rect l="l" t="t" r="r" b="b"/>
            <a:pathLst>
              <a:path w="3097720" h="4351133">
                <a:moveTo>
                  <a:pt x="0" y="0"/>
                </a:moveTo>
                <a:lnTo>
                  <a:pt x="3097720" y="0"/>
                </a:lnTo>
                <a:lnTo>
                  <a:pt x="3097720" y="4351133"/>
                </a:lnTo>
                <a:lnTo>
                  <a:pt x="0" y="43511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UAV JAMMERS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4091" y="2062049"/>
            <a:ext cx="5324048" cy="307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Effective Jamming Distance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1500m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Frequency Band :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 1 (GNSS)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 2 (GPS)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 3 (2.4GHz)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 4 (5.8GHz)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antenna: 4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 VDC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KG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8416" y="175783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GUN JAMMER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514350" y="2571750"/>
            <a:ext cx="3159741" cy="2089321"/>
          </a:xfrm>
          <a:custGeom>
            <a:avLst/>
            <a:gdLst/>
            <a:ahLst/>
            <a:cxnLst/>
            <a:rect l="l" t="t" r="r" b="b"/>
            <a:pathLst>
              <a:path w="6319481" h="4178642">
                <a:moveTo>
                  <a:pt x="0" y="0"/>
                </a:moveTo>
                <a:lnTo>
                  <a:pt x="6319481" y="0"/>
                </a:lnTo>
                <a:lnTo>
                  <a:pt x="6319481" y="4178642"/>
                </a:lnTo>
                <a:lnTo>
                  <a:pt x="0" y="4178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7886" y="128638"/>
            <a:ext cx="35282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JAMMER TESTING DEVICE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4091" y="2138249"/>
            <a:ext cx="5324048" cy="238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Programable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Band 1: 20 to 100 MHz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Band 2: 100 to 300 MHZ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Band 3: 300 to 500 MHZ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Band 4: ISM Band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Further can be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customized </a:t>
            </a: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 required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Battery Timing : </a:t>
            </a:r>
            <a:r>
              <a:rPr lang="en-US" sz="1489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2Hr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6642" y="2571750"/>
            <a:ext cx="2001534" cy="1812334"/>
          </a:xfrm>
          <a:custGeom>
            <a:avLst/>
            <a:gdLst/>
            <a:ahLst/>
            <a:cxnLst/>
            <a:rect l="l" t="t" r="r" b="b"/>
            <a:pathLst>
              <a:path w="4003067" h="3624667">
                <a:moveTo>
                  <a:pt x="0" y="0"/>
                </a:moveTo>
                <a:lnTo>
                  <a:pt x="4003066" y="0"/>
                </a:lnTo>
                <a:lnTo>
                  <a:pt x="4003066" y="3624667"/>
                </a:lnTo>
                <a:lnTo>
                  <a:pt x="0" y="3624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514350"/>
            <a:ext cx="8115300" cy="4091464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17105" y="3750253"/>
            <a:ext cx="1970292" cy="173222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0741" y="1306131"/>
            <a:ext cx="4714955" cy="321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M/S RADCON Technologies (Pvt) Ltd was 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established in 2018</a:t>
            </a: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Our objective is to drive 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indigenous development </a:t>
            </a: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across critical domains including lifesaving equipment, embedded systems,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RF &amp; Microwave</a:t>
            </a: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simulators, software solutions, and customized mechanical fabrication.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We 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proudly serve defense, industrial, and technology sectors</a:t>
            </a: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by continually expanding our expertise, testing facilities, and supply chain to meet evolving challenges.</a:t>
            </a:r>
          </a:p>
          <a:p>
            <a:pPr marL="298190" lvl="1" indent="-149095">
              <a:lnSpc>
                <a:spcPts val="2320"/>
              </a:lnSpc>
              <a:buFont typeface="Arial"/>
              <a:buChar char="•"/>
            </a:pPr>
            <a:endParaRPr lang="en-US" sz="138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2320"/>
              </a:lnSpc>
            </a:pPr>
            <a:endParaRPr lang="en-US" sz="138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2320"/>
              </a:lnSpc>
            </a:pPr>
            <a:endParaRPr lang="en-US" sz="138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975" y="821372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About Our Company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6807385" y="4194743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443985" y="-43440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9271" y="-94875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59282" y="3657056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51836" y="1463108"/>
            <a:ext cx="3158777" cy="1623722"/>
          </a:xfrm>
          <a:custGeom>
            <a:avLst/>
            <a:gdLst/>
            <a:ahLst/>
            <a:cxnLst/>
            <a:rect l="l" t="t" r="r" b="b"/>
            <a:pathLst>
              <a:path w="6317553" h="3247444">
                <a:moveTo>
                  <a:pt x="0" y="0"/>
                </a:moveTo>
                <a:lnTo>
                  <a:pt x="6317553" y="0"/>
                </a:lnTo>
                <a:lnTo>
                  <a:pt x="6317553" y="3247444"/>
                </a:lnTo>
                <a:lnTo>
                  <a:pt x="0" y="3247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2054" y="1435141"/>
            <a:ext cx="4444512" cy="2719900"/>
          </a:xfrm>
          <a:custGeom>
            <a:avLst/>
            <a:gdLst/>
            <a:ahLst/>
            <a:cxnLst/>
            <a:rect l="l" t="t" r="r" b="b"/>
            <a:pathLst>
              <a:path w="8889024" h="5439799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r="-2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876825" y="-625450"/>
            <a:ext cx="11333425" cy="6248275"/>
            <a:chOff x="0" y="0"/>
            <a:chExt cx="5969870" cy="3291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88" y="-625450"/>
            <a:ext cx="1484600" cy="6248275"/>
            <a:chOff x="0" y="0"/>
            <a:chExt cx="782012" cy="3291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51782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-11547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865661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58434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-865661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7358434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513219" y="2067975"/>
            <a:ext cx="1675748" cy="667333"/>
          </a:xfrm>
          <a:custGeom>
            <a:avLst/>
            <a:gdLst/>
            <a:ahLst/>
            <a:cxnLst/>
            <a:rect l="l" t="t" r="r" b="b"/>
            <a:pathLst>
              <a:path w="3351495" h="1334666">
                <a:moveTo>
                  <a:pt x="0" y="0"/>
                </a:moveTo>
                <a:lnTo>
                  <a:pt x="3351495" y="0"/>
                </a:lnTo>
                <a:lnTo>
                  <a:pt x="3351495" y="1334666"/>
                </a:lnTo>
                <a:lnTo>
                  <a:pt x="0" y="1334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60867" y="2922450"/>
            <a:ext cx="1603866" cy="1009841"/>
          </a:xfrm>
          <a:custGeom>
            <a:avLst/>
            <a:gdLst/>
            <a:ahLst/>
            <a:cxnLst/>
            <a:rect l="l" t="t" r="r" b="b"/>
            <a:pathLst>
              <a:path w="3207731" h="2019682">
                <a:moveTo>
                  <a:pt x="0" y="0"/>
                </a:moveTo>
                <a:lnTo>
                  <a:pt x="3207731" y="0"/>
                </a:lnTo>
                <a:lnTo>
                  <a:pt x="3207731" y="2019682"/>
                </a:lnTo>
                <a:lnTo>
                  <a:pt x="0" y="2019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53455" y="2012868"/>
            <a:ext cx="1641964" cy="782223"/>
          </a:xfrm>
          <a:custGeom>
            <a:avLst/>
            <a:gdLst/>
            <a:ahLst/>
            <a:cxnLst/>
            <a:rect l="l" t="t" r="r" b="b"/>
            <a:pathLst>
              <a:path w="3283927" h="1564446">
                <a:moveTo>
                  <a:pt x="0" y="0"/>
                </a:moveTo>
                <a:lnTo>
                  <a:pt x="3283927" y="0"/>
                </a:lnTo>
                <a:lnTo>
                  <a:pt x="3283927" y="1564446"/>
                </a:lnTo>
                <a:lnTo>
                  <a:pt x="0" y="15644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97336" y="519113"/>
            <a:ext cx="574932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EMBEDDED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EMBEDDED SYS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4091" y="2138249"/>
            <a:ext cx="5324048" cy="273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Camera Module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LCD TV Monitor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Memory Unit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Power Supply 5 Amp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Rectifier Unit 26KV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Power Supply 7 Amp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Control Card PCBA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Speed Control PCBA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8416" y="1757835"/>
            <a:ext cx="49258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FIRE CONTROL TRACKING RADAR SYSTEM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58968" y="2998971"/>
            <a:ext cx="2240999" cy="892433"/>
          </a:xfrm>
          <a:custGeom>
            <a:avLst/>
            <a:gdLst/>
            <a:ahLst/>
            <a:cxnLst/>
            <a:rect l="l" t="t" r="r" b="b"/>
            <a:pathLst>
              <a:path w="4481998" h="1784866">
                <a:moveTo>
                  <a:pt x="0" y="0"/>
                </a:moveTo>
                <a:lnTo>
                  <a:pt x="4481997" y="0"/>
                </a:lnTo>
                <a:lnTo>
                  <a:pt x="4481997" y="1784866"/>
                </a:lnTo>
                <a:lnTo>
                  <a:pt x="0" y="1784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5721" y="3047035"/>
            <a:ext cx="1386606" cy="873048"/>
          </a:xfrm>
          <a:custGeom>
            <a:avLst/>
            <a:gdLst/>
            <a:ahLst/>
            <a:cxnLst/>
            <a:rect l="l" t="t" r="r" b="b"/>
            <a:pathLst>
              <a:path w="2773211" h="1746096">
                <a:moveTo>
                  <a:pt x="0" y="0"/>
                </a:moveTo>
                <a:lnTo>
                  <a:pt x="2773211" y="0"/>
                </a:lnTo>
                <a:lnTo>
                  <a:pt x="2773211" y="1746096"/>
                </a:lnTo>
                <a:lnTo>
                  <a:pt x="0" y="17460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22326" y="2889592"/>
            <a:ext cx="1071088" cy="1187934"/>
          </a:xfrm>
          <a:custGeom>
            <a:avLst/>
            <a:gdLst/>
            <a:ahLst/>
            <a:cxnLst/>
            <a:rect l="l" t="t" r="r" b="b"/>
            <a:pathLst>
              <a:path w="2142176" h="2375868">
                <a:moveTo>
                  <a:pt x="0" y="0"/>
                </a:moveTo>
                <a:lnTo>
                  <a:pt x="2142176" y="0"/>
                </a:lnTo>
                <a:lnTo>
                  <a:pt x="2142176" y="2375868"/>
                </a:lnTo>
                <a:lnTo>
                  <a:pt x="0" y="2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EMBEDDED SYS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8416" y="1757835"/>
            <a:ext cx="49258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FIRE CONTROL RADAR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74091" y="2138249"/>
            <a:ext cx="5324048" cy="238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voltage power supply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Frequency meter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Tracking joystick Module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Rectifier unit 30 KV Surveillance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Frequency change PCBA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 card PCBA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Video amplifier PCBA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1433" y="2666506"/>
            <a:ext cx="2149598" cy="1400255"/>
          </a:xfrm>
          <a:custGeom>
            <a:avLst/>
            <a:gdLst/>
            <a:ahLst/>
            <a:cxnLst/>
            <a:rect l="l" t="t" r="r" b="b"/>
            <a:pathLst>
              <a:path w="4299195" h="2800510">
                <a:moveTo>
                  <a:pt x="0" y="0"/>
                </a:moveTo>
                <a:lnTo>
                  <a:pt x="4299195" y="0"/>
                </a:lnTo>
                <a:lnTo>
                  <a:pt x="4299195" y="2800509"/>
                </a:lnTo>
                <a:lnTo>
                  <a:pt x="0" y="2800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72" r="-727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EMBEDDED SYS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08416" y="1757835"/>
            <a:ext cx="49258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SURVELLIANCE RADAR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4091" y="2138249"/>
            <a:ext cx="5324048" cy="99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 stage power amplifier 1KW of YLC-6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Phase shifter (Including TPS - 77 RADAR)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Power amplifier YLC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07886" y="128638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EMBEDDED SYS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08416" y="1757835"/>
            <a:ext cx="49258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OPTRONICS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74091" y="2365530"/>
            <a:ext cx="5324048" cy="134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Sophie sight (NOAD and FOAD Kit)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Peg belt Sophie sight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Rotating Unit for TWS</a:t>
            </a:r>
          </a:p>
          <a:p>
            <a:pPr marL="321494" lvl="1" indent="-160747">
              <a:lnSpc>
                <a:spcPts val="2695"/>
              </a:lnSpc>
              <a:buFont typeface="Arial"/>
              <a:buChar char="•"/>
            </a:pPr>
            <a:r>
              <a:rPr lang="en-US" sz="148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Day Camera and its interface PCBA</a:t>
            </a:r>
          </a:p>
        </p:txBody>
      </p:sp>
      <p:sp>
        <p:nvSpPr>
          <p:cNvPr id="12" name="Freeform 12"/>
          <p:cNvSpPr/>
          <p:nvPr/>
        </p:nvSpPr>
        <p:spPr>
          <a:xfrm>
            <a:off x="873823" y="2927278"/>
            <a:ext cx="2118192" cy="1009096"/>
          </a:xfrm>
          <a:custGeom>
            <a:avLst/>
            <a:gdLst/>
            <a:ahLst/>
            <a:cxnLst/>
            <a:rect l="l" t="t" r="r" b="b"/>
            <a:pathLst>
              <a:path w="4236383" h="2018191">
                <a:moveTo>
                  <a:pt x="0" y="0"/>
                </a:moveTo>
                <a:lnTo>
                  <a:pt x="4236383" y="0"/>
                </a:lnTo>
                <a:lnTo>
                  <a:pt x="4236383" y="2018192"/>
                </a:lnTo>
                <a:lnTo>
                  <a:pt x="0" y="2018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90985"/>
            <a:ext cx="2840023" cy="1952516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6303978" y="3190985"/>
            <a:ext cx="2840023" cy="1952516"/>
          </a:xfrm>
          <a:custGeom>
            <a:avLst/>
            <a:gdLst/>
            <a:ahLst/>
            <a:cxnLst/>
            <a:rect l="l" t="t" r="r" b="b"/>
            <a:pathLst>
              <a:path w="5680045" h="3905031">
                <a:moveTo>
                  <a:pt x="0" y="0"/>
                </a:moveTo>
                <a:lnTo>
                  <a:pt x="5680045" y="0"/>
                </a:lnTo>
                <a:lnTo>
                  <a:pt x="5680045" y="3905031"/>
                </a:lnTo>
                <a:lnTo>
                  <a:pt x="0" y="39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5361" y="2201013"/>
            <a:ext cx="428807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5"/>
              </a:lnSpc>
            </a:pPr>
            <a:r>
              <a:rPr lang="en-US" sz="515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1058003" y="771631"/>
            <a:ext cx="10202003" cy="408080"/>
          </a:xfrm>
          <a:custGeom>
            <a:avLst/>
            <a:gdLst/>
            <a:ahLst/>
            <a:cxnLst/>
            <a:rect l="l" t="t" r="r" b="b"/>
            <a:pathLst>
              <a:path w="20404005" h="816160">
                <a:moveTo>
                  <a:pt x="0" y="0"/>
                </a:moveTo>
                <a:lnTo>
                  <a:pt x="20404005" y="0"/>
                </a:lnTo>
                <a:lnTo>
                  <a:pt x="20404005" y="816160"/>
                </a:lnTo>
                <a:lnTo>
                  <a:pt x="0" y="816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514350"/>
            <a:ext cx="2496304" cy="839382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350" y="1610288"/>
            <a:ext cx="2496304" cy="839382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350" y="2706845"/>
            <a:ext cx="2496304" cy="839382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4350" y="3803402"/>
            <a:ext cx="2496304" cy="839382"/>
          </a:xfrm>
          <a:custGeom>
            <a:avLst/>
            <a:gdLst/>
            <a:ahLst/>
            <a:cxnLst/>
            <a:rect l="l" t="t" r="r" b="b"/>
            <a:pathLst>
              <a:path w="4992607" h="1678764">
                <a:moveTo>
                  <a:pt x="0" y="0"/>
                </a:moveTo>
                <a:lnTo>
                  <a:pt x="4992607" y="0"/>
                </a:lnTo>
                <a:lnTo>
                  <a:pt x="4992607" y="1678764"/>
                </a:lnTo>
                <a:lnTo>
                  <a:pt x="0" y="16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62750" y="-698190"/>
            <a:ext cx="3851825" cy="6810070"/>
            <a:chOff x="0" y="0"/>
            <a:chExt cx="2028945" cy="35871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8945" cy="3587197"/>
            </a:xfrm>
            <a:custGeom>
              <a:avLst/>
              <a:gdLst/>
              <a:ahLst/>
              <a:cxnLst/>
              <a:rect l="l" t="t" r="r" b="b"/>
              <a:pathLst>
                <a:path w="2028945" h="3587197">
                  <a:moveTo>
                    <a:pt x="0" y="0"/>
                  </a:moveTo>
                  <a:lnTo>
                    <a:pt x="2028945" y="0"/>
                  </a:lnTo>
                  <a:lnTo>
                    <a:pt x="2028945" y="3587197"/>
                  </a:lnTo>
                  <a:lnTo>
                    <a:pt x="0" y="3587197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28945" cy="364434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9" name="AutoShape 9"/>
          <p:cNvSpPr/>
          <p:nvPr/>
        </p:nvSpPr>
        <p:spPr>
          <a:xfrm>
            <a:off x="3010654" y="929279"/>
            <a:ext cx="589550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>
            <a:off x="3010654" y="2029979"/>
            <a:ext cx="589550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1" name="AutoShape 11"/>
          <p:cNvSpPr/>
          <p:nvPr/>
        </p:nvSpPr>
        <p:spPr>
          <a:xfrm>
            <a:off x="3010654" y="3149453"/>
            <a:ext cx="589550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2" name="AutoShape 12"/>
          <p:cNvSpPr/>
          <p:nvPr/>
        </p:nvSpPr>
        <p:spPr>
          <a:xfrm>
            <a:off x="3010654" y="4267415"/>
            <a:ext cx="589550" cy="0"/>
          </a:xfrm>
          <a:prstGeom prst="line">
            <a:avLst/>
          </a:prstGeom>
          <a:ln w="66675" cap="flat">
            <a:solidFill>
              <a:srgbClr val="AEFEF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 rot="-5400000">
            <a:off x="5271127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74155" y="701923"/>
            <a:ext cx="282008" cy="483097"/>
          </a:xfrm>
          <a:custGeom>
            <a:avLst/>
            <a:gdLst/>
            <a:ahLst/>
            <a:cxnLst/>
            <a:rect l="l" t="t" r="r" b="b"/>
            <a:pathLst>
              <a:path w="564015" h="966193">
                <a:moveTo>
                  <a:pt x="0" y="0"/>
                </a:moveTo>
                <a:lnTo>
                  <a:pt x="564015" y="0"/>
                </a:lnTo>
                <a:lnTo>
                  <a:pt x="564015" y="966193"/>
                </a:lnTo>
                <a:lnTo>
                  <a:pt x="0" y="96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00386" y="1927636"/>
            <a:ext cx="858121" cy="218821"/>
          </a:xfrm>
          <a:custGeom>
            <a:avLst/>
            <a:gdLst/>
            <a:ahLst/>
            <a:cxnLst/>
            <a:rect l="l" t="t" r="r" b="b"/>
            <a:pathLst>
              <a:path w="1716242" h="437642">
                <a:moveTo>
                  <a:pt x="0" y="0"/>
                </a:moveTo>
                <a:lnTo>
                  <a:pt x="1716242" y="0"/>
                </a:lnTo>
                <a:lnTo>
                  <a:pt x="1716242" y="437642"/>
                </a:lnTo>
                <a:lnTo>
                  <a:pt x="0" y="437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26515" y="2911632"/>
            <a:ext cx="543948" cy="473915"/>
          </a:xfrm>
          <a:custGeom>
            <a:avLst/>
            <a:gdLst/>
            <a:ahLst/>
            <a:cxnLst/>
            <a:rect l="l" t="t" r="r" b="b"/>
            <a:pathLst>
              <a:path w="1087896" h="947829">
                <a:moveTo>
                  <a:pt x="0" y="0"/>
                </a:moveTo>
                <a:lnTo>
                  <a:pt x="1087895" y="0"/>
                </a:lnTo>
                <a:lnTo>
                  <a:pt x="1087895" y="947829"/>
                </a:lnTo>
                <a:lnTo>
                  <a:pt x="0" y="947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77031" y="3986682"/>
            <a:ext cx="398182" cy="512956"/>
          </a:xfrm>
          <a:custGeom>
            <a:avLst/>
            <a:gdLst/>
            <a:ahLst/>
            <a:cxnLst/>
            <a:rect l="l" t="t" r="r" b="b"/>
            <a:pathLst>
              <a:path w="796363" h="1025911">
                <a:moveTo>
                  <a:pt x="0" y="0"/>
                </a:moveTo>
                <a:lnTo>
                  <a:pt x="796363" y="0"/>
                </a:lnTo>
                <a:lnTo>
                  <a:pt x="796363" y="1025911"/>
                </a:lnTo>
                <a:lnTo>
                  <a:pt x="0" y="1025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70462" y="673079"/>
            <a:ext cx="161160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Multipurpose Electronic Jammers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8075" y="1795874"/>
            <a:ext cx="161160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RF &amp; Microwave Capabilities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0462" y="2924948"/>
            <a:ext cx="161160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Embedded Systems Expertise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0462" y="3981920"/>
            <a:ext cx="161160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2"/>
              </a:lnSpc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Mechanical Fabrication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8791" y="614477"/>
            <a:ext cx="395199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Broadband RCIED &amp; UAV jamming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Remote-controlled, advanced tech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Customizable through software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28791" y="1627654"/>
            <a:ext cx="395199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RF Amplifiers (1W–1KW+)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LNAs, Switches, Filters, Mixers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Waveguides, Phase shifters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Applications: Radar, Radios, Jammers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28791" y="2717970"/>
            <a:ext cx="3951991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Fire Control Radar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Air/Ground Surveillance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Night Vision &amp; Thermal Sights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Power Supply &amp; Medical Equipment</a:t>
            </a:r>
          </a:p>
          <a:p>
            <a:pPr marL="313056" lvl="1" indent="-156528">
              <a:lnSpc>
                <a:spcPts val="1697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SDRs &amp; Communication Equipment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45112" y="4022477"/>
            <a:ext cx="395199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175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CNC (3D &amp; 4D), Lathe, Milling</a:t>
            </a:r>
          </a:p>
          <a:p>
            <a:pPr marL="323850" lvl="1" indent="-161925">
              <a:lnSpc>
                <a:spcPts val="175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Drilling, Electroplating</a:t>
            </a:r>
          </a:p>
          <a:p>
            <a:pPr marL="323850" lvl="1" indent="-161925">
              <a:lnSpc>
                <a:spcPts val="175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Heat treatment</a:t>
            </a:r>
          </a:p>
          <a:p>
            <a:pPr>
              <a:lnSpc>
                <a:spcPts val="175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" name="TextBox 26"/>
          <p:cNvSpPr txBox="1"/>
          <p:nvPr/>
        </p:nvSpPr>
        <p:spPr>
          <a:xfrm rot="5400000">
            <a:off x="6750880" y="2272424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OUR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514350"/>
            <a:ext cx="8115300" cy="4091464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17105" y="3750253"/>
            <a:ext cx="1970292" cy="173222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0741" y="1150413"/>
            <a:ext cx="762891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PAK ARMY</a:t>
            </a:r>
          </a:p>
          <a:p>
            <a:pPr>
              <a:lnSpc>
                <a:spcPts val="2463"/>
              </a:lnSpc>
            </a:pP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PAF</a:t>
            </a:r>
          </a:p>
          <a:p>
            <a:pPr>
              <a:lnSpc>
                <a:spcPts val="2463"/>
              </a:lnSpc>
            </a:pP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STRATIGIC FORCES (</a:t>
            </a:r>
            <a:r>
              <a:rPr lang="en-US" sz="1466" dirty="0" err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Nescom</a:t>
            </a: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NDC,KRL,PAEC)</a:t>
            </a:r>
          </a:p>
          <a:p>
            <a:pPr>
              <a:lnSpc>
                <a:spcPts val="2463"/>
              </a:lnSpc>
            </a:pP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CAF (FC KPK, FC </a:t>
            </a:r>
            <a:r>
              <a:rPr lang="en-US" sz="1466" dirty="0" err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Balochistan</a:t>
            </a: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</a:p>
          <a:p>
            <a:pPr>
              <a:lnSpc>
                <a:spcPts val="2463"/>
              </a:lnSpc>
            </a:pP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LEAs (</a:t>
            </a:r>
            <a:r>
              <a:rPr lang="en-US" sz="1466" dirty="0" err="1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Pjb</a:t>
            </a:r>
            <a:r>
              <a:rPr lang="en-US" sz="1466" dirty="0" smtClean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Police, ICT Police Islamabad)</a:t>
            </a:r>
          </a:p>
          <a:p>
            <a:pPr>
              <a:lnSpc>
                <a:spcPts val="2463"/>
              </a:lnSpc>
            </a:pPr>
            <a:endParaRPr lang="en-US" sz="1466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0741" y="711681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 b="1" dirty="0" smtClean="0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OUR CLIENTS</a:t>
            </a:r>
            <a:endParaRPr lang="en-US" sz="3200" b="1" dirty="0">
              <a:solidFill>
                <a:srgbClr val="3DEDE8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6" name="Freeform 6"/>
          <p:cNvSpPr/>
          <p:nvPr/>
        </p:nvSpPr>
        <p:spPr>
          <a:xfrm rot="-10800000">
            <a:off x="6807385" y="4194743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443985" y="-43440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9271" y="-94875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59282" y="3657056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333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514350"/>
            <a:ext cx="8115300" cy="4091464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17105" y="3750253"/>
            <a:ext cx="1970292" cy="173222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0741" y="1150413"/>
            <a:ext cx="762891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63"/>
              </a:lnSpc>
            </a:pPr>
            <a:r>
              <a:rPr lang="en-US" sz="1466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GHQ / DGP Army</a:t>
            </a: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</a:t>
            </a:r>
            <a:r>
              <a:rPr lang="en-US" sz="1466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Sky Guard Radar: </a:t>
            </a: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Repaired camera module, LCD, processing &amp; memory unit, control unit</a:t>
            </a: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</a:t>
            </a:r>
            <a:r>
              <a:rPr lang="en-US" sz="1466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Giraffe Radar: </a:t>
            </a: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Restored rectify unit, video amplifier, control joystick, frequency generator</a:t>
            </a: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</a:t>
            </a:r>
            <a:r>
              <a:rPr lang="en-US" sz="1466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AN/PPQ-36 Radar:</a:t>
            </a: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Serviced tilt sensor, waveguide HV filter, HV power supply/assembly</a:t>
            </a: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</a:t>
            </a:r>
            <a:r>
              <a:rPr lang="en-US" sz="1466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MSTAR Radar: </a:t>
            </a: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 stage power amplifier, control &amp; driver boards, slip ring PCB repaired</a:t>
            </a:r>
          </a:p>
          <a:p>
            <a:pPr>
              <a:lnSpc>
                <a:spcPts val="2463"/>
              </a:lnSpc>
            </a:pPr>
            <a:endParaRPr lang="en-US" sz="1466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Army Aviation – Qasim Base (MI-17 Helicopter)</a:t>
            </a:r>
          </a:p>
          <a:p>
            <a:pPr>
              <a:lnSpc>
                <a:spcPts val="2463"/>
              </a:lnSpc>
            </a:pPr>
            <a:r>
              <a:rPr lang="en-US" sz="1466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Weather radar &amp; avionics:</a:t>
            </a:r>
            <a:r>
              <a:rPr lang="en-US" sz="146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Repaired multifunction display, screen gauges, altimeter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741" y="711681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ACHIEVEMENTS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6807385" y="4194743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443985" y="-43440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9271" y="-94875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59282" y="3657056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399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514350"/>
            <a:ext cx="8115300" cy="4091464"/>
          </a:xfrm>
          <a:custGeom>
            <a:avLst/>
            <a:gdLst/>
            <a:ahLst/>
            <a:cxnLst/>
            <a:rect l="l" t="t" r="r" b="b"/>
            <a:pathLst>
              <a:path w="16230600" h="8182927">
                <a:moveTo>
                  <a:pt x="0" y="0"/>
                </a:moveTo>
                <a:lnTo>
                  <a:pt x="16230600" y="0"/>
                </a:lnTo>
                <a:lnTo>
                  <a:pt x="16230600" y="8182927"/>
                </a:lnTo>
                <a:lnTo>
                  <a:pt x="0" y="818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17105" y="3750253"/>
            <a:ext cx="1970292" cy="173222"/>
          </a:xfrm>
          <a:custGeom>
            <a:avLst/>
            <a:gdLst/>
            <a:ahLst/>
            <a:cxnLst/>
            <a:rect l="l" t="t" r="r" b="b"/>
            <a:pathLst>
              <a:path w="3940583" h="346443">
                <a:moveTo>
                  <a:pt x="0" y="0"/>
                </a:moveTo>
                <a:lnTo>
                  <a:pt x="3940582" y="0"/>
                </a:lnTo>
                <a:lnTo>
                  <a:pt x="3940582" y="346443"/>
                </a:lnTo>
                <a:lnTo>
                  <a:pt x="0" y="346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0741" y="1306131"/>
            <a:ext cx="7186655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0"/>
              </a:lnSpc>
            </a:pPr>
            <a:r>
              <a:rPr lang="en-US" sz="1381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FC KPK South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Supplied advanced Electronic Countermeasures: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– A5, HH, Vehicular &amp; Drone Jammers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– Direction Finders (VHF Band)</a:t>
            </a:r>
          </a:p>
          <a:p>
            <a:pPr>
              <a:lnSpc>
                <a:spcPts val="2320"/>
              </a:lnSpc>
            </a:pPr>
            <a:endParaRPr lang="en-US" sz="1381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Fabrication &amp; Mechanical Parts Support:</a:t>
            </a: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Successfully delivered high-precision parts to: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KRL, NDC, NESPAK, NESCOM, HI</a:t>
            </a:r>
          </a:p>
          <a:p>
            <a:pPr>
              <a:lnSpc>
                <a:spcPts val="2320"/>
              </a:lnSpc>
            </a:pPr>
            <a:r>
              <a:rPr lang="en-US" sz="138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• 1 KW Final Stage Power Amplifier for </a:t>
            </a:r>
            <a:r>
              <a:rPr lang="en-US" sz="1381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YLC-6 Radar of PAF</a:t>
            </a:r>
          </a:p>
          <a:p>
            <a:pPr>
              <a:lnSpc>
                <a:spcPts val="2320"/>
              </a:lnSpc>
            </a:pPr>
            <a:endParaRPr lang="en-US" sz="1381">
              <a:solidFill>
                <a:srgbClr val="FFE5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0741" y="711681"/>
            <a:ext cx="352822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ACHIEVEMENTS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6807385" y="4194743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8443985" y="-43440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79271" y="-948758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59282" y="3657056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1"/>
                </a:lnTo>
                <a:lnTo>
                  <a:pt x="0" y="379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70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2054" y="1435141"/>
            <a:ext cx="4444512" cy="2719900"/>
          </a:xfrm>
          <a:custGeom>
            <a:avLst/>
            <a:gdLst/>
            <a:ahLst/>
            <a:cxnLst/>
            <a:rect l="l" t="t" r="r" b="b"/>
            <a:pathLst>
              <a:path w="8889024" h="5439799">
                <a:moveTo>
                  <a:pt x="0" y="0"/>
                </a:moveTo>
                <a:lnTo>
                  <a:pt x="8889024" y="0"/>
                </a:lnTo>
                <a:lnTo>
                  <a:pt x="8889024" y="5439799"/>
                </a:lnTo>
                <a:lnTo>
                  <a:pt x="0" y="5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r="-2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876825" y="-625450"/>
            <a:ext cx="11333425" cy="6248275"/>
            <a:chOff x="0" y="0"/>
            <a:chExt cx="5969870" cy="3291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69870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9688" y="-625450"/>
            <a:ext cx="1484600" cy="6248275"/>
            <a:chOff x="0" y="0"/>
            <a:chExt cx="782012" cy="3291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82012" cy="334842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51782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0" y="0"/>
                </a:moveTo>
                <a:lnTo>
                  <a:pt x="10445574" y="0"/>
                </a:lnTo>
                <a:lnTo>
                  <a:pt x="10445574" y="417822"/>
                </a:lnTo>
                <a:lnTo>
                  <a:pt x="0" y="41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 flipH="1">
            <a:off x="-1154794" y="2506938"/>
            <a:ext cx="5222787" cy="208912"/>
          </a:xfrm>
          <a:custGeom>
            <a:avLst/>
            <a:gdLst/>
            <a:ahLst/>
            <a:cxnLst/>
            <a:rect l="l" t="t" r="r" b="b"/>
            <a:pathLst>
              <a:path w="10445574" h="417823">
                <a:moveTo>
                  <a:pt x="10445574" y="0"/>
                </a:moveTo>
                <a:lnTo>
                  <a:pt x="0" y="0"/>
                </a:lnTo>
                <a:lnTo>
                  <a:pt x="0" y="417822"/>
                </a:lnTo>
                <a:lnTo>
                  <a:pt x="10445574" y="417822"/>
                </a:lnTo>
                <a:lnTo>
                  <a:pt x="104455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865661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7358434" y="40653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-865661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7358434" y="3353704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7336" y="519113"/>
            <a:ext cx="574932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3DEDE8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RFIED JAMMERS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708216" y="1659681"/>
            <a:ext cx="1737648" cy="1075627"/>
            <a:chOff x="0" y="0"/>
            <a:chExt cx="6973570" cy="43167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7"/>
              <a:stretch>
                <a:fillRect l="-3811" r="-381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725264" y="1659681"/>
            <a:ext cx="1634366" cy="1011694"/>
            <a:chOff x="0" y="0"/>
            <a:chExt cx="6973570" cy="43167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-6024" r="-6024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620336" y="2876215"/>
            <a:ext cx="1825528" cy="1130025"/>
            <a:chOff x="0" y="0"/>
            <a:chExt cx="6973570" cy="43167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9"/>
              <a:stretch>
                <a:fillRect l="-6416" r="-6416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5271364" y="2778170"/>
            <a:ext cx="699982" cy="1292274"/>
          </a:xfrm>
          <a:custGeom>
            <a:avLst/>
            <a:gdLst/>
            <a:ahLst/>
            <a:cxnLst/>
            <a:rect l="l" t="t" r="r" b="b"/>
            <a:pathLst>
              <a:path w="1399963" h="2584548">
                <a:moveTo>
                  <a:pt x="0" y="0"/>
                </a:moveTo>
                <a:lnTo>
                  <a:pt x="1399963" y="0"/>
                </a:lnTo>
                <a:lnTo>
                  <a:pt x="1399963" y="2584548"/>
                </a:lnTo>
                <a:lnTo>
                  <a:pt x="0" y="25845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25264" y="2795091"/>
            <a:ext cx="693284" cy="1366177"/>
          </a:xfrm>
          <a:custGeom>
            <a:avLst/>
            <a:gdLst/>
            <a:ahLst/>
            <a:cxnLst/>
            <a:rect l="l" t="t" r="r" b="b"/>
            <a:pathLst>
              <a:path w="1386568" h="2732354">
                <a:moveTo>
                  <a:pt x="0" y="0"/>
                </a:moveTo>
                <a:lnTo>
                  <a:pt x="1386567" y="0"/>
                </a:lnTo>
                <a:lnTo>
                  <a:pt x="1386567" y="2732354"/>
                </a:lnTo>
                <a:lnTo>
                  <a:pt x="0" y="27323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881976" y="2852207"/>
            <a:ext cx="665096" cy="1251945"/>
          </a:xfrm>
          <a:custGeom>
            <a:avLst/>
            <a:gdLst/>
            <a:ahLst/>
            <a:cxnLst/>
            <a:rect l="l" t="t" r="r" b="b"/>
            <a:pathLst>
              <a:path w="1330191" h="2503889">
                <a:moveTo>
                  <a:pt x="0" y="0"/>
                </a:moveTo>
                <a:lnTo>
                  <a:pt x="1330191" y="0"/>
                </a:lnTo>
                <a:lnTo>
                  <a:pt x="1330191" y="2503889"/>
                </a:lnTo>
                <a:lnTo>
                  <a:pt x="0" y="25038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8716" y="2551384"/>
            <a:ext cx="2904585" cy="1797976"/>
            <a:chOff x="0" y="0"/>
            <a:chExt cx="6973570" cy="4316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-3811" r="-38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07886" y="128638"/>
            <a:ext cx="35282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VEH MOUNTED JAMMERS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8379" y="2278510"/>
            <a:ext cx="4931272" cy="30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Cover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VHF, UHF and ISM bands</a:t>
            </a: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sweep jamming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 Programmable Spots against known threats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 output power is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350 Watts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Antennas is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Operating Power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 VDC, 30A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Extra Protection Radius.</a:t>
            </a: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92461" y="192481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VJAM 300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0538" y="-188754"/>
            <a:ext cx="13744487" cy="1543050"/>
            <a:chOff x="0" y="0"/>
            <a:chExt cx="723989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39895" cy="812800"/>
            </a:xfrm>
            <a:custGeom>
              <a:avLst/>
              <a:gdLst/>
              <a:ahLst/>
              <a:cxnLst/>
              <a:rect l="l" t="t" r="r" b="b"/>
              <a:pathLst>
                <a:path w="7239895" h="812800">
                  <a:moveTo>
                    <a:pt x="0" y="0"/>
                  </a:moveTo>
                  <a:lnTo>
                    <a:pt x="7239895" y="0"/>
                  </a:lnTo>
                  <a:lnTo>
                    <a:pt x="72398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239895" cy="86995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0" y="1169530"/>
            <a:ext cx="9238307" cy="369533"/>
          </a:xfrm>
          <a:custGeom>
            <a:avLst/>
            <a:gdLst/>
            <a:ahLst/>
            <a:cxnLst/>
            <a:rect l="l" t="t" r="r" b="b"/>
            <a:pathLst>
              <a:path w="18476613" h="739065">
                <a:moveTo>
                  <a:pt x="0" y="0"/>
                </a:moveTo>
                <a:lnTo>
                  <a:pt x="18476613" y="0"/>
                </a:lnTo>
                <a:lnTo>
                  <a:pt x="18476613" y="739064"/>
                </a:lnTo>
                <a:lnTo>
                  <a:pt x="0" y="73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648688" y="-543219"/>
            <a:ext cx="2760022" cy="1897515"/>
          </a:xfrm>
          <a:custGeom>
            <a:avLst/>
            <a:gdLst/>
            <a:ahLst/>
            <a:cxnLst/>
            <a:rect l="l" t="t" r="r" b="b"/>
            <a:pathLst>
              <a:path w="5520044" h="3795030">
                <a:moveTo>
                  <a:pt x="0" y="0"/>
                </a:moveTo>
                <a:lnTo>
                  <a:pt x="5520044" y="0"/>
                </a:lnTo>
                <a:lnTo>
                  <a:pt x="5520044" y="3795030"/>
                </a:lnTo>
                <a:lnTo>
                  <a:pt x="0" y="3795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-757923" y="1753629"/>
            <a:ext cx="4275869" cy="2875522"/>
          </a:xfrm>
          <a:custGeom>
            <a:avLst/>
            <a:gdLst/>
            <a:ahLst/>
            <a:cxnLst/>
            <a:rect l="l" t="t" r="r" b="b"/>
            <a:pathLst>
              <a:path w="8551737" h="5751043">
                <a:moveTo>
                  <a:pt x="0" y="0"/>
                </a:moveTo>
                <a:lnTo>
                  <a:pt x="8551737" y="0"/>
                </a:lnTo>
                <a:lnTo>
                  <a:pt x="8551737" y="5751043"/>
                </a:lnTo>
                <a:lnTo>
                  <a:pt x="0" y="575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58716" y="2551384"/>
            <a:ext cx="2904585" cy="1797976"/>
            <a:chOff x="0" y="0"/>
            <a:chExt cx="6973570" cy="43167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8"/>
              <a:stretch>
                <a:fillRect l="-6024" r="-602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07886" y="128638"/>
            <a:ext cx="352822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b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VEH MOUNTED JAMMERS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8379" y="2278510"/>
            <a:ext cx="4931272" cy="30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VHF, UHF, ISM, GSM, 3G and 4G </a:t>
            </a: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bands sweep jamming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 Programmable Spots against known threats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 output power is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650 Watts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Antennas - 7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Operating Power </a:t>
            </a:r>
            <a:r>
              <a:rPr lang="en-US" sz="1500">
                <a:solidFill>
                  <a:srgbClr val="FFE5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 VDC, 55A</a:t>
            </a:r>
          </a:p>
          <a:p>
            <a:pPr marL="323850" lvl="1" indent="-161925">
              <a:lnSpc>
                <a:spcPts val="3015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Extra Protection Radius</a:t>
            </a: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>
              <a:lnSpc>
                <a:spcPts val="3015"/>
              </a:lnSpc>
            </a:pPr>
            <a:endParaRPr lang="en-US"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92461" y="1924815"/>
            <a:ext cx="2271554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2000" spc="100">
                <a:solidFill>
                  <a:srgbClr val="AEF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VJAM 600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977</Words>
  <Application>Microsoft Office PowerPoint</Application>
  <PresentationFormat>On-screen Show (16:9)</PresentationFormat>
  <Paragraphs>183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Roboto Condensed Bold</vt:lpstr>
      <vt:lpstr>Roboto 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RADCON</dc:title>
  <dc:creator>Aamir www.radcontechs.com</dc:creator>
  <cp:lastModifiedBy>Aamir Hassan</cp:lastModifiedBy>
  <cp:revision>9</cp:revision>
  <dcterms:created xsi:type="dcterms:W3CDTF">2006-08-16T00:00:00Z</dcterms:created>
  <dcterms:modified xsi:type="dcterms:W3CDTF">2025-07-05T16:02:20Z</dcterms:modified>
  <dc:identifier>DAGsNcKReHY</dc:identifier>
</cp:coreProperties>
</file>